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69" r:id="rId5"/>
    <p:sldId id="282" r:id="rId6"/>
    <p:sldId id="316" r:id="rId7"/>
    <p:sldId id="317" r:id="rId8"/>
    <p:sldId id="318" r:id="rId9"/>
    <p:sldId id="267" r:id="rId10"/>
    <p:sldId id="319" r:id="rId11"/>
    <p:sldId id="320" r:id="rId12"/>
    <p:sldId id="321" r:id="rId13"/>
    <p:sldId id="322" r:id="rId14"/>
    <p:sldId id="323" r:id="rId15"/>
    <p:sldId id="324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97E"/>
    <a:srgbClr val="8EBBE5"/>
    <a:srgbClr val="DF4661"/>
    <a:srgbClr val="EADA24"/>
    <a:srgbClr val="FF671F"/>
    <a:srgbClr val="CEDC00"/>
    <a:srgbClr val="00A9CE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157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83B256-1AE0-4299-91E1-0281CD7A2E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38F86-38CE-4DB3-8EE3-0B519579F7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74900-D1A0-4A0B-B202-87900C6359C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B7D83-9813-44CE-8F08-3F9DFE2F7F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25C13-C0EE-44AC-8849-A39362DB4C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70286-22A5-42C5-BF59-1143C233F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DAC-D4CE-4D41-A270-2D994750B789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3771D-2FDF-40DF-842A-AEB11336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1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64659AB-23A8-4B33-B7B0-2E980AA82C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" y="2768"/>
            <a:ext cx="12191637" cy="6857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6942E5-E0E3-443F-8730-F492A59CD1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FCA1FC-87A7-47EC-8AA4-B05594197578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</p:spTree>
    <p:extLst>
      <p:ext uri="{BB962C8B-B14F-4D97-AF65-F5344CB8AC3E}">
        <p14:creationId xmlns:p14="http://schemas.microsoft.com/office/powerpoint/2010/main" val="3948174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0285484A-33C1-4BE2-BDF8-3B2EBD16C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4" y="2768"/>
            <a:ext cx="12191639" cy="6857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35E0F-8D3D-408F-8AEA-5840F87DDA60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63CA3-D70E-44C2-B9EA-D861CD043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1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234306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671064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2889994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3054492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1673242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366805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1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3B04D5-8D1C-4456-97E6-B740CD092EDB}"/>
              </a:ext>
            </a:extLst>
          </p:cNvPr>
          <p:cNvSpPr/>
          <p:nvPr userDrawn="1"/>
        </p:nvSpPr>
        <p:spPr>
          <a:xfrm>
            <a:off x="405114" y="0"/>
            <a:ext cx="11786886" cy="6858000"/>
          </a:xfrm>
          <a:prstGeom prst="rect">
            <a:avLst/>
          </a:prstGeom>
          <a:solidFill>
            <a:srgbClr val="1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2C42E2-046F-4484-A2D7-3E3AF2B57EB2}"/>
              </a:ext>
            </a:extLst>
          </p:cNvPr>
          <p:cNvSpPr/>
          <p:nvPr userDrawn="1"/>
        </p:nvSpPr>
        <p:spPr>
          <a:xfrm>
            <a:off x="0" y="0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435673-9B23-4057-96B5-FC3C25CC64BD}"/>
              </a:ext>
            </a:extLst>
          </p:cNvPr>
          <p:cNvSpPr txBox="1">
            <a:spLocks/>
          </p:cNvSpPr>
          <p:nvPr userDrawn="1"/>
        </p:nvSpPr>
        <p:spPr>
          <a:xfrm>
            <a:off x="1371600" y="201168"/>
            <a:ext cx="7715380" cy="1449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Nova Scotia.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all over that.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C9B883F-643F-4D65-97D8-44B5999D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7" y="325519"/>
            <a:ext cx="8022739" cy="62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3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3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Seconday</a:t>
            </a:r>
            <a:endParaRPr lang="en-US" dirty="0"/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28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62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8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3" r:id="rId2"/>
    <p:sldLayoutId id="2147483673" r:id="rId3"/>
    <p:sldLayoutId id="2147483675" r:id="rId4"/>
    <p:sldLayoutId id="2147483677" r:id="rId5"/>
    <p:sldLayoutId id="2147483701" r:id="rId6"/>
    <p:sldLayoutId id="2147483702" r:id="rId7"/>
    <p:sldLayoutId id="2147483687" r:id="rId8"/>
    <p:sldLayoutId id="2147483699" r:id="rId9"/>
    <p:sldLayoutId id="2147483678" r:id="rId10"/>
    <p:sldLayoutId id="2147483679" r:id="rId11"/>
    <p:sldLayoutId id="2147483680" r:id="rId12"/>
    <p:sldLayoutId id="2147483696" r:id="rId13"/>
    <p:sldLayoutId id="2147483682" r:id="rId14"/>
    <p:sldLayoutId id="2147483683" r:id="rId15"/>
    <p:sldLayoutId id="2147483684" r:id="rId16"/>
    <p:sldLayoutId id="2147483688" r:id="rId17"/>
    <p:sldLayoutId id="2147483692" r:id="rId18"/>
    <p:sldLayoutId id="2147483693" r:id="rId19"/>
    <p:sldLayoutId id="2147483694" r:id="rId20"/>
    <p:sldLayoutId id="2147483697" r:id="rId21"/>
    <p:sldLayoutId id="2147483686" r:id="rId22"/>
    <p:sldLayoutId id="2147483695" r:id="rId23"/>
    <p:sldLayoutId id="2147483698" r:id="rId24"/>
    <p:sldLayoutId id="2147483700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FF206D8-6329-4048-9614-14DA08F574CA}"/>
              </a:ext>
            </a:extLst>
          </p:cNvPr>
          <p:cNvSpPr txBox="1">
            <a:spLocks noChangeAspect="1"/>
          </p:cNvSpPr>
          <p:nvPr/>
        </p:nvSpPr>
        <p:spPr>
          <a:xfrm>
            <a:off x="241183" y="3798331"/>
            <a:ext cx="11006356" cy="923330"/>
          </a:xfrm>
          <a:prstGeom prst="rect">
            <a:avLst/>
          </a:prstGeom>
          <a:noFill/>
        </p:spPr>
        <p:txBody>
          <a:bodyPr vert="horz" wrap="squar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cs typeface="Aharoni" panose="02010803020104030203" pitchFamily="2" charset="-79"/>
              </a:rPr>
              <a:t>Windows Servers, Domains and DNS.</a:t>
            </a:r>
            <a:endParaRPr lang="en-US" sz="2000" b="0" dirty="0"/>
          </a:p>
          <a:p>
            <a:r>
              <a:rPr lang="en-US" sz="2000" b="0" dirty="0"/>
              <a:t>Updated: January 2022</a:t>
            </a:r>
          </a:p>
        </p:txBody>
      </p:sp>
    </p:spTree>
    <p:extLst>
      <p:ext uri="{BB962C8B-B14F-4D97-AF65-F5344CB8AC3E}">
        <p14:creationId xmlns:p14="http://schemas.microsoft.com/office/powerpoint/2010/main" val="12701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942746" cy="615553"/>
          </a:xfrm>
        </p:spPr>
        <p:txBody>
          <a:bodyPr/>
          <a:lstStyle/>
          <a:p>
            <a:r>
              <a:rPr lang="en-US" sz="4000" dirty="0"/>
              <a:t>Server Manager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3EC9467-F5A3-4A24-9233-7582C0209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639300" cy="4902200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Server Manager</a:t>
            </a:r>
          </a:p>
          <a:p>
            <a:pPr lvl="1"/>
            <a:r>
              <a:rPr lang="en-US" sz="2200" dirty="0"/>
              <a:t>Enables the server administrator to manage critical configuration features from inside one tool</a:t>
            </a:r>
          </a:p>
          <a:p>
            <a:pPr lvl="1"/>
            <a:endParaRPr lang="en-US" sz="2200" dirty="0"/>
          </a:p>
          <a:p>
            <a:r>
              <a:rPr lang="en-US" sz="2600" dirty="0"/>
              <a:t>Features of Server Manager include the following </a:t>
            </a:r>
            <a:r>
              <a:rPr lang="en-US" sz="2600" b="1" dirty="0"/>
              <a:t>advantages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Local Server option makes all of the local server properties available to manage</a:t>
            </a:r>
          </a:p>
          <a:p>
            <a:pPr lvl="1"/>
            <a:r>
              <a:rPr lang="en-US" sz="2200" dirty="0"/>
              <a:t>Multiple servers are easier to manage from one place</a:t>
            </a:r>
          </a:p>
          <a:p>
            <a:pPr lvl="1"/>
            <a:r>
              <a:rPr lang="en-US" sz="2200" dirty="0"/>
              <a:t>Servers can be grouped so that all servers in a specific group received one or more commands simultaneously</a:t>
            </a:r>
          </a:p>
          <a:p>
            <a:pPr lvl="1"/>
            <a:r>
              <a:rPr lang="en-US" sz="2200" dirty="0"/>
              <a:t>The Dashboard offers more quick-start guidance for setting up one or more servers and establishing groupings used to manage specific kinds of servers</a:t>
            </a:r>
          </a:p>
          <a:p>
            <a:pPr lvl="1"/>
            <a:r>
              <a:rPr lang="en-US" sz="2200" dirty="0"/>
              <a:t>The Server Manager GUI has a new look with added features, such as greater ability to add and manage remote servers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8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5653151" cy="615553"/>
          </a:xfrm>
        </p:spPr>
        <p:txBody>
          <a:bodyPr/>
          <a:lstStyle/>
          <a:p>
            <a:r>
              <a:rPr lang="en-US" sz="4000" dirty="0"/>
              <a:t>Server Manager (</a:t>
            </a:r>
            <a:r>
              <a:rPr lang="en-US" sz="4000" dirty="0" err="1"/>
              <a:t>con’t</a:t>
            </a:r>
            <a:r>
              <a:rPr lang="en-US" sz="4000" dirty="0"/>
              <a:t>)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ABE08C-4F56-41E4-81CE-0F8BDF048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10020300" cy="4940300"/>
          </a:xfrm>
        </p:spPr>
        <p:txBody>
          <a:bodyPr>
            <a:normAutofit/>
          </a:bodyPr>
          <a:lstStyle/>
          <a:p>
            <a:r>
              <a:rPr lang="en-US" sz="2600" dirty="0"/>
              <a:t>Server Manager is used to:</a:t>
            </a:r>
          </a:p>
          <a:p>
            <a:pPr lvl="1"/>
            <a:r>
              <a:rPr lang="en-US" sz="2200" dirty="0"/>
              <a:t>Configure a server from the beginning</a:t>
            </a:r>
          </a:p>
          <a:p>
            <a:pPr lvl="1"/>
            <a:r>
              <a:rPr lang="en-US" sz="2200" dirty="0"/>
              <a:t>View computer configuration information.</a:t>
            </a:r>
          </a:p>
          <a:p>
            <a:pPr lvl="1"/>
            <a:r>
              <a:rPr lang="en-US" sz="2200" dirty="0"/>
              <a:t>Change server roles and system properties</a:t>
            </a:r>
          </a:p>
          <a:p>
            <a:pPr lvl="1"/>
            <a:r>
              <a:rPr lang="en-US" sz="2200" dirty="0"/>
              <a:t>Configure networking</a:t>
            </a:r>
          </a:p>
          <a:p>
            <a:pPr lvl="1"/>
            <a:r>
              <a:rPr lang="en-US" sz="2200" dirty="0"/>
              <a:t>Configure Remote Desktop</a:t>
            </a:r>
          </a:p>
          <a:p>
            <a:pPr lvl="1"/>
            <a:r>
              <a:rPr lang="en-US" sz="2200" dirty="0"/>
              <a:t>Configure security, including the firewall</a:t>
            </a:r>
          </a:p>
          <a:p>
            <a:pPr lvl="1"/>
            <a:r>
              <a:rPr lang="en-US" sz="2200" dirty="0"/>
              <a:t>Add and remove features</a:t>
            </a:r>
          </a:p>
          <a:p>
            <a:pPr lvl="1"/>
            <a:r>
              <a:rPr lang="en-US" sz="2200" dirty="0"/>
              <a:t>Run diagnostics</a:t>
            </a:r>
          </a:p>
          <a:p>
            <a:pPr lvl="1"/>
            <a:r>
              <a:rPr lang="en-US" sz="2200" dirty="0"/>
              <a:t>Manage storage and backups</a:t>
            </a:r>
          </a:p>
          <a:p>
            <a:pPr lvl="1"/>
            <a:r>
              <a:rPr lang="en-US" sz="2200" dirty="0"/>
              <a:t>Manage multiple servers from one place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9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8357416" cy="615553"/>
          </a:xfrm>
        </p:spPr>
        <p:txBody>
          <a:bodyPr/>
          <a:lstStyle/>
          <a:p>
            <a:r>
              <a:rPr lang="en-US" dirty="0"/>
              <a:t>Server Roles and Responsibilities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897EFD-77C9-4ED2-A62F-724DDC54F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10109200" cy="4838700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Servers can have different Roles:</a:t>
            </a:r>
          </a:p>
          <a:p>
            <a:pPr lvl="1"/>
            <a:r>
              <a:rPr lang="en-US" sz="2200" dirty="0"/>
              <a:t>File Servers</a:t>
            </a:r>
          </a:p>
          <a:p>
            <a:pPr lvl="1"/>
            <a:r>
              <a:rPr lang="en-US" sz="2200" dirty="0"/>
              <a:t>DNS Servers</a:t>
            </a:r>
          </a:p>
          <a:p>
            <a:pPr lvl="1"/>
            <a:r>
              <a:rPr lang="en-US" sz="2200" dirty="0"/>
              <a:t>Email Servers</a:t>
            </a:r>
          </a:p>
          <a:p>
            <a:pPr lvl="1"/>
            <a:r>
              <a:rPr lang="en-US" sz="2200" dirty="0"/>
              <a:t>Web Servers</a:t>
            </a:r>
          </a:p>
          <a:p>
            <a:pPr lvl="1"/>
            <a:r>
              <a:rPr lang="en-US" sz="2200" dirty="0"/>
              <a:t>Domain Controllers </a:t>
            </a:r>
          </a:p>
          <a:p>
            <a:pPr lvl="1"/>
            <a:endParaRPr lang="en-US" sz="2200" dirty="0"/>
          </a:p>
          <a:p>
            <a:r>
              <a:rPr lang="en-US" sz="2600" dirty="0"/>
              <a:t>Each Role has a special job to do in the network</a:t>
            </a:r>
          </a:p>
          <a:p>
            <a:endParaRPr lang="en-US" sz="2600" dirty="0"/>
          </a:p>
          <a:p>
            <a:r>
              <a:rPr lang="en-US" sz="2600" dirty="0"/>
              <a:t>Each Role has it’s own set of abilities, resources and tools</a:t>
            </a:r>
          </a:p>
          <a:p>
            <a:endParaRPr lang="en-US" sz="2600" dirty="0"/>
          </a:p>
          <a:p>
            <a:r>
              <a:rPr lang="en-US" sz="2600" dirty="0"/>
              <a:t>A server can have more then one Role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0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5793-7157-400A-8859-A1C5FBA7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28584"/>
            <a:ext cx="2599430" cy="61555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478CA183-2E0D-4979-A225-810B91AC6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8" y="2477986"/>
            <a:ext cx="2784764" cy="30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1425920" y="628200"/>
            <a:ext cx="8216352" cy="923330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Summary of Information Covered</a:t>
            </a:r>
          </a:p>
          <a:p>
            <a:endParaRPr lang="en-US" sz="20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60A30-C57D-4BEF-B768-087260A44B16}"/>
              </a:ext>
            </a:extLst>
          </p:cNvPr>
          <p:cNvSpPr txBox="1"/>
          <p:nvPr/>
        </p:nvSpPr>
        <p:spPr>
          <a:xfrm>
            <a:off x="1566250" y="1837853"/>
            <a:ext cx="86732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Windows Server Clients and Domains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Windows Domain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Domain Controllers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Domain Names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Windows Servers and Server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Server Roles and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764932" y="229779"/>
            <a:ext cx="8372613" cy="553998"/>
          </a:xfrm>
        </p:spPr>
        <p:txBody>
          <a:bodyPr/>
          <a:lstStyle/>
          <a:p>
            <a:r>
              <a:rPr lang="en-US" sz="3600" dirty="0"/>
              <a:t>Windows Server Clients and Domains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8C22A5-3CE3-4176-A3B2-8D71E2091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220200" cy="4991100"/>
          </a:xfrm>
        </p:spPr>
        <p:txBody>
          <a:bodyPr>
            <a:normAutofit/>
          </a:bodyPr>
          <a:lstStyle/>
          <a:p>
            <a:r>
              <a:rPr lang="en-US" sz="2800" dirty="0"/>
              <a:t>Client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computer that accesses resources on another computer via a network</a:t>
            </a:r>
          </a:p>
          <a:p>
            <a:pPr lvl="1"/>
            <a:endParaRPr lang="en-US" dirty="0"/>
          </a:p>
          <a:p>
            <a:r>
              <a:rPr lang="en-US" sz="2800" dirty="0"/>
              <a:t>Workstation</a:t>
            </a:r>
          </a:p>
          <a:p>
            <a:pPr lvl="1"/>
            <a:r>
              <a:rPr lang="en-US" dirty="0"/>
              <a:t>A computer that has its own central processing unit (CPU) and can be used as a stand-alone</a:t>
            </a:r>
          </a:p>
          <a:p>
            <a:pPr lvl="1"/>
            <a:endParaRPr lang="en-US" dirty="0"/>
          </a:p>
          <a:p>
            <a:r>
              <a:rPr lang="en-US" sz="2800" dirty="0"/>
              <a:t>Domain</a:t>
            </a:r>
          </a:p>
          <a:p>
            <a:pPr lvl="1"/>
            <a:r>
              <a:rPr lang="en-US" dirty="0"/>
              <a:t>A grouping of network objects (NODEs), such as computers, servers, user accounts that provides for easier management</a:t>
            </a:r>
          </a:p>
          <a:p>
            <a:pPr lvl="1"/>
            <a:r>
              <a:rPr lang="en-US" dirty="0"/>
              <a:t>Computers and users in a domain can be managed to determine what resources they can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4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764932" y="229779"/>
            <a:ext cx="7141507" cy="553998"/>
          </a:xfrm>
        </p:spPr>
        <p:txBody>
          <a:bodyPr/>
          <a:lstStyle/>
          <a:p>
            <a:r>
              <a:rPr lang="en-US" sz="3600" dirty="0"/>
              <a:t>Windows Domain Requirements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EE73CB-A7FD-4A2F-A159-D7D5900CF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156700" cy="4914900"/>
          </a:xfrm>
        </p:spPr>
        <p:txBody>
          <a:bodyPr>
            <a:normAutofit/>
          </a:bodyPr>
          <a:lstStyle/>
          <a:p>
            <a:r>
              <a:rPr lang="en-US" sz="2600" dirty="0"/>
              <a:t>Requirements for adding the computer to a domain:</a:t>
            </a:r>
          </a:p>
          <a:p>
            <a:pPr marL="0" indent="0">
              <a:buNone/>
            </a:pPr>
            <a:endParaRPr lang="en-US" sz="1600" dirty="0"/>
          </a:p>
          <a:p>
            <a:pPr lvl="1"/>
            <a:r>
              <a:rPr lang="en-US" sz="2400" dirty="0"/>
              <a:t>One domain controller and a DNS server </a:t>
            </a:r>
            <a:r>
              <a:rPr lang="en-US" sz="2400" b="1" dirty="0"/>
              <a:t>must</a:t>
            </a:r>
            <a:r>
              <a:rPr lang="en-US" sz="2400" dirty="0"/>
              <a:t> be online before you can join the domain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Workstation must be a client of the domain</a:t>
            </a:r>
          </a:p>
          <a:p>
            <a:pPr lvl="2"/>
            <a:r>
              <a:rPr lang="en-US" sz="2200" dirty="0"/>
              <a:t>Exist in the same DNS network</a:t>
            </a:r>
          </a:p>
          <a:p>
            <a:pPr marL="914400" lvl="2" indent="0">
              <a:buNone/>
            </a:pPr>
            <a:endParaRPr lang="en-US" sz="2200" dirty="0"/>
          </a:p>
          <a:p>
            <a:pPr lvl="1"/>
            <a:r>
              <a:rPr lang="en-US" sz="2400" dirty="0"/>
              <a:t>Users must have an authorized user account in the domain you want to join</a:t>
            </a:r>
          </a:p>
          <a:p>
            <a:pPr lvl="2"/>
            <a:r>
              <a:rPr lang="en-US" sz="2200" dirty="0"/>
              <a:t>Object in Active Directory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764932" y="199002"/>
            <a:ext cx="4851649" cy="615553"/>
          </a:xfrm>
        </p:spPr>
        <p:txBody>
          <a:bodyPr/>
          <a:lstStyle/>
          <a:p>
            <a:r>
              <a:rPr lang="en-US" sz="4000" dirty="0"/>
              <a:t>Domain Controllers</a:t>
            </a:r>
            <a:endParaRPr lang="en-US" sz="3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E63D3F-3293-48D1-A4DA-99AF6A0A2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347200" cy="4940300"/>
          </a:xfrm>
        </p:spPr>
        <p:txBody>
          <a:bodyPr>
            <a:normAutofit/>
          </a:bodyPr>
          <a:lstStyle/>
          <a:p>
            <a:r>
              <a:rPr lang="en-US" sz="2600" dirty="0"/>
              <a:t>Centralized location to control your “Domain” or network</a:t>
            </a:r>
          </a:p>
          <a:p>
            <a:endParaRPr lang="en-US" sz="2600" dirty="0"/>
          </a:p>
          <a:p>
            <a:r>
              <a:rPr lang="en-US" sz="2600" dirty="0"/>
              <a:t>Contains Active Directory – Allows users and computers to authenticate to the “Domain”</a:t>
            </a:r>
          </a:p>
          <a:p>
            <a:endParaRPr lang="en-US" sz="2600" dirty="0"/>
          </a:p>
          <a:p>
            <a:r>
              <a:rPr lang="en-US" sz="2600" dirty="0"/>
              <a:t>Usually a Primary and Secondary but can have many more depending on company</a:t>
            </a:r>
          </a:p>
          <a:p>
            <a:endParaRPr lang="en-US" sz="2600" dirty="0"/>
          </a:p>
          <a:p>
            <a:r>
              <a:rPr lang="en-US" sz="2600" dirty="0"/>
              <a:t>Automatically installs DNS role when you install DC Role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7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6906699" cy="615553"/>
          </a:xfrm>
        </p:spPr>
        <p:txBody>
          <a:bodyPr/>
          <a:lstStyle/>
          <a:p>
            <a:r>
              <a:rPr lang="en-US" dirty="0"/>
              <a:t>DNS – Domain Name Server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E70456-C4AA-487D-98F6-75B34955C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563100" cy="4598988"/>
          </a:xfrm>
        </p:spPr>
        <p:txBody>
          <a:bodyPr>
            <a:normAutofit/>
          </a:bodyPr>
          <a:lstStyle/>
          <a:p>
            <a:r>
              <a:rPr lang="en-US" sz="2600" dirty="0"/>
              <a:t>Converts IP addresses in a network to a Name.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In a </a:t>
            </a:r>
            <a:r>
              <a:rPr lang="en-US" sz="2600" u="sng" dirty="0"/>
              <a:t>Domain</a:t>
            </a:r>
            <a:r>
              <a:rPr lang="en-US" sz="2600" dirty="0"/>
              <a:t>, it will link a computer name with the IP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For the </a:t>
            </a:r>
            <a:r>
              <a:rPr lang="en-US" sz="2600" u="sng" dirty="0"/>
              <a:t>Internet</a:t>
            </a:r>
            <a:r>
              <a:rPr lang="en-US" sz="2600" dirty="0"/>
              <a:t>, it will link a URL to an IP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Links to Primary DNS Server </a:t>
            </a:r>
            <a:r>
              <a:rPr lang="en-US" sz="2600" u="sng" dirty="0"/>
              <a:t>and</a:t>
            </a:r>
            <a:r>
              <a:rPr lang="en-US" sz="2600" dirty="0"/>
              <a:t> Secondary DNS Server </a:t>
            </a:r>
          </a:p>
          <a:p>
            <a:pPr lvl="1"/>
            <a:r>
              <a:rPr lang="en-US" sz="2600" dirty="0"/>
              <a:t>Fail over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798476" cy="615553"/>
          </a:xfrm>
        </p:spPr>
        <p:txBody>
          <a:bodyPr/>
          <a:lstStyle/>
          <a:p>
            <a:r>
              <a:rPr lang="en-US" dirty="0"/>
              <a:t>Domain Names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8DC5E6-E4F2-4681-98CB-CDF6296D2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8389938" cy="4598988"/>
          </a:xfrm>
        </p:spPr>
        <p:txBody>
          <a:bodyPr>
            <a:normAutofit/>
          </a:bodyPr>
          <a:lstStyle/>
          <a:p>
            <a:r>
              <a:rPr lang="en-US" sz="2600" dirty="0"/>
              <a:t>Fully Qualified Domain Name (</a:t>
            </a:r>
            <a:r>
              <a:rPr lang="en-US" sz="2600" b="1" dirty="0"/>
              <a:t>FQDN</a:t>
            </a:r>
            <a:r>
              <a:rPr lang="en-US" sz="2600" dirty="0"/>
              <a:t>) </a:t>
            </a:r>
          </a:p>
          <a:p>
            <a:pPr lvl="1"/>
            <a:r>
              <a:rPr lang="en-US" sz="2200" dirty="0"/>
              <a:t>Sometimes referred to as Absolute Domain Name (ADM)</a:t>
            </a:r>
          </a:p>
          <a:p>
            <a:pPr lvl="1"/>
            <a:r>
              <a:rPr lang="en-US" sz="2200" dirty="0"/>
              <a:t>Specifies a domain based on its exact location with the Forest or Root</a:t>
            </a:r>
          </a:p>
          <a:p>
            <a:pPr lvl="1"/>
            <a:r>
              <a:rPr lang="en-US" sz="2200" dirty="0"/>
              <a:t>Each level is separated by a period (.)</a:t>
            </a:r>
          </a:p>
          <a:p>
            <a:pPr lvl="1"/>
            <a:r>
              <a:rPr lang="en-US" sz="2200" dirty="0"/>
              <a:t>Ex. MAD.IT.NET172.CA</a:t>
            </a:r>
          </a:p>
          <a:p>
            <a:pPr lvl="1"/>
            <a:endParaRPr lang="en-US" sz="2200" dirty="0"/>
          </a:p>
          <a:p>
            <a:r>
              <a:rPr lang="en-US" sz="2600" b="1" dirty="0"/>
              <a:t>NetBIOS</a:t>
            </a:r>
            <a:r>
              <a:rPr lang="en-US" sz="2600" dirty="0"/>
              <a:t> Domain Name</a:t>
            </a:r>
          </a:p>
          <a:p>
            <a:pPr lvl="1"/>
            <a:r>
              <a:rPr lang="en-US" sz="2200" dirty="0"/>
              <a:t>Usually consists of first level of FQDN</a:t>
            </a:r>
          </a:p>
          <a:p>
            <a:pPr lvl="1"/>
            <a:r>
              <a:rPr lang="en-US" sz="2200" dirty="0"/>
              <a:t>Ex. MAD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9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4363054" cy="615553"/>
          </a:xfrm>
        </p:spPr>
        <p:txBody>
          <a:bodyPr/>
          <a:lstStyle/>
          <a:p>
            <a:r>
              <a:rPr lang="en-US" sz="4000" dirty="0"/>
              <a:t>Windows Servers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3014BCA-8D6F-4222-AD90-0CEBC29C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690100" cy="4800600"/>
          </a:xfrm>
        </p:spPr>
        <p:txBody>
          <a:bodyPr>
            <a:normAutofit/>
          </a:bodyPr>
          <a:lstStyle/>
          <a:p>
            <a:r>
              <a:rPr lang="en-US" sz="2600" dirty="0"/>
              <a:t>Active Directory</a:t>
            </a:r>
          </a:p>
          <a:p>
            <a:pPr lvl="1"/>
            <a:r>
              <a:rPr lang="en-US" sz="2200" dirty="0"/>
              <a:t>Database of computers, users, groups of users, shared printers, shared folders, and other network resources</a:t>
            </a:r>
          </a:p>
          <a:p>
            <a:pPr lvl="1"/>
            <a:r>
              <a:rPr lang="en-US" sz="2200" dirty="0"/>
              <a:t>Used for group management and support</a:t>
            </a:r>
          </a:p>
          <a:p>
            <a:pPr lvl="1"/>
            <a:endParaRPr lang="en-US" sz="2600" dirty="0"/>
          </a:p>
          <a:p>
            <a:r>
              <a:rPr lang="en-US" sz="2600" dirty="0"/>
              <a:t>Windows Servers supports Linux through Linus Integration Services (LIS)</a:t>
            </a:r>
          </a:p>
          <a:p>
            <a:pPr lvl="1"/>
            <a:r>
              <a:rPr lang="en-US" sz="2200" dirty="0"/>
              <a:t>Enables Linux clients to access a Linux VM in Hyper-V</a:t>
            </a:r>
          </a:p>
        </p:txBody>
      </p:sp>
    </p:spTree>
    <p:extLst>
      <p:ext uri="{BB962C8B-B14F-4D97-AF65-F5344CB8AC3E}">
        <p14:creationId xmlns:p14="http://schemas.microsoft.com/office/powerpoint/2010/main" val="229868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9548448" cy="615553"/>
          </a:xfrm>
        </p:spPr>
        <p:txBody>
          <a:bodyPr/>
          <a:lstStyle/>
          <a:p>
            <a:r>
              <a:rPr lang="en-US" dirty="0"/>
              <a:t>Active Directory  and Domain Services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C65D75-F856-4639-BA6C-F53B9520D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548448" cy="4813300"/>
          </a:xfrm>
        </p:spPr>
        <p:txBody>
          <a:bodyPr>
            <a:normAutofit/>
          </a:bodyPr>
          <a:lstStyle/>
          <a:p>
            <a:r>
              <a:rPr lang="en-US" sz="2600" dirty="0"/>
              <a:t>Active Directory Domain Services known as AD DS is a service that allows you to create a Domain and access Active Directory</a:t>
            </a:r>
          </a:p>
          <a:p>
            <a:r>
              <a:rPr lang="en-US" sz="2600" dirty="0"/>
              <a:t>A collection of services used to identify, manage and provide authentication for domain objects </a:t>
            </a:r>
          </a:p>
          <a:p>
            <a:r>
              <a:rPr lang="en-US" sz="2600" dirty="0"/>
              <a:t>Only 1 master (Primary) copy of Active Directory </a:t>
            </a:r>
          </a:p>
          <a:p>
            <a:pPr lvl="1"/>
            <a:r>
              <a:rPr lang="en-US" sz="2200" dirty="0"/>
              <a:t>Stored in Global Catalogue</a:t>
            </a:r>
          </a:p>
          <a:p>
            <a:pPr lvl="1"/>
            <a:r>
              <a:rPr lang="en-US" sz="2200" dirty="0"/>
              <a:t>Stored on Primary Domain Controller</a:t>
            </a:r>
          </a:p>
          <a:p>
            <a:r>
              <a:rPr lang="en-US" sz="2600" dirty="0"/>
              <a:t>Copies of Active Directory can exist on Secondary or Read Only Domain Controllers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9F1E77650F745B18DD687BDB0280D" ma:contentTypeVersion="9" ma:contentTypeDescription="Create a new document." ma:contentTypeScope="" ma:versionID="ce99845403c31120552f5dc94fed862a">
  <xsd:schema xmlns:xsd="http://www.w3.org/2001/XMLSchema" xmlns:xs="http://www.w3.org/2001/XMLSchema" xmlns:p="http://schemas.microsoft.com/office/2006/metadata/properties" xmlns:ns2="519303f4-e114-4873-a962-6e06524e4a50" xmlns:ns3="a8337ce8-1428-4b13-8b6d-d6c85264f49c" targetNamespace="http://schemas.microsoft.com/office/2006/metadata/properties" ma:root="true" ma:fieldsID="6e6a902888f6c48035a40e571a827925" ns2:_="" ns3:_="">
    <xsd:import namespace="519303f4-e114-4873-a962-6e06524e4a50"/>
    <xsd:import namespace="a8337ce8-1428-4b13-8b6d-d6c85264f4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9303f4-e114-4873-a962-6e06524e4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37ce8-1428-4b13-8b6d-d6c85264f4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D44A4C-8376-48B2-8DF4-D1D5730C8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9303f4-e114-4873-a962-6e06524e4a50"/>
    <ds:schemaRef ds:uri="a8337ce8-1428-4b13-8b6d-d6c85264f4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BBD17D-4CD0-4B9B-9FC9-32AACDFC1AF0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519303f4-e114-4873-a962-6e06524e4a50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a8337ce8-1428-4b13-8b6d-d6c85264f49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F1FFE67-40D3-42F5-A91A-B7D0505017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Words>677</Words>
  <Application>Microsoft Office PowerPoint</Application>
  <PresentationFormat>Widescreen</PresentationFormat>
  <Paragraphs>119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Aharoni</vt:lpstr>
      <vt:lpstr>Arial</vt:lpstr>
      <vt:lpstr>Calibri</vt:lpstr>
      <vt:lpstr>Interstate</vt:lpstr>
      <vt:lpstr>Interstate-Bold</vt:lpstr>
      <vt:lpstr>Interstate-Light</vt:lpstr>
      <vt:lpstr>Interstate-Regular</vt:lpstr>
      <vt:lpstr>Wingdings</vt:lpstr>
      <vt:lpstr>1_Office Theme</vt:lpstr>
      <vt:lpstr>PowerPoint Presentation</vt:lpstr>
      <vt:lpstr>PowerPoint Presentation</vt:lpstr>
      <vt:lpstr>Windows Server Clients and Domains</vt:lpstr>
      <vt:lpstr>Windows Domain Requirements</vt:lpstr>
      <vt:lpstr>Domain Controllers</vt:lpstr>
      <vt:lpstr>DNS – Domain Name Server</vt:lpstr>
      <vt:lpstr>Domain Names</vt:lpstr>
      <vt:lpstr>Windows Servers</vt:lpstr>
      <vt:lpstr>Active Directory  and Domain Services</vt:lpstr>
      <vt:lpstr>Server Manager</vt:lpstr>
      <vt:lpstr>Server Manager (con’t)</vt:lpstr>
      <vt:lpstr>Server Roles and Responsibilities</vt:lpstr>
      <vt:lpstr>Questions</vt:lpstr>
    </vt:vector>
  </TitlesOfParts>
  <Company>NSCC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Dutka</dc:creator>
  <cp:lastModifiedBy>Dutka,Marie</cp:lastModifiedBy>
  <cp:revision>91</cp:revision>
  <dcterms:created xsi:type="dcterms:W3CDTF">2018-07-25T14:39:40Z</dcterms:created>
  <dcterms:modified xsi:type="dcterms:W3CDTF">2024-01-10T15:52:20Z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0x010100C309F1E77650F745B18DD687BDB0280D</vt:lpwstr>
  </property>
</Properties>
</file>